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3" r:id="rId8"/>
    <p:sldId id="264" r:id="rId9"/>
    <p:sldId id="265" r:id="rId10"/>
    <p:sldId id="262"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67"/>
  </p:normalViewPr>
  <p:slideViewPr>
    <p:cSldViewPr snapToGrid="0">
      <p:cViewPr>
        <p:scale>
          <a:sx n="85" d="100"/>
          <a:sy n="85" d="100"/>
        </p:scale>
        <p:origin x="1592" y="4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EB8835-3C3F-7BA8-A459-024EE9AE78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6479B53-9D69-8D39-BB1C-3675CA5EA88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C3F0C5E-3382-E7AE-1D64-2B06A4FB4B19}"/>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D959137C-B251-E279-AC4C-E07038C0B13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01BFCB3-86E0-16C7-2BD3-615FA5B67FED}"/>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3666746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D6B25-81A7-51B5-D235-BCC57FB9942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D4A04A6-9E8E-3E67-36DA-7B3D27ABF43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1B1535B-B580-9D46-F160-E87DB2FB7850}"/>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0D33E39E-F6DF-E488-673D-838842E193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198630-EF68-7F23-BA67-9CC83234D4B5}"/>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2641867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70333E5-E336-F2E0-3249-26F1324BBF5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9A9DEDE-039F-FD79-A255-F6298707095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11E5FB-CAD4-6116-CE57-E8E0F732A8AB}"/>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10F0A9B0-E465-BE0B-E4FA-B68D993427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137418-B1D7-FAB5-3BBE-7C0AAE78385D}"/>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1982806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64896-8B72-0914-4B28-9BA7D3F8D9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4959AF2-5288-CD3A-B363-153A3750296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E7FA20F-96A9-CE23-6EA0-BAB7E6EC2051}"/>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212F9712-F790-8CD7-1362-3D16B044992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68EF10-40EE-EEA7-FF15-57B6D69B8398}"/>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26338416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AFD32-1C7F-5E06-EF6E-9224CEEAC1A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5648AE0-6A3A-2F62-1433-C9C598AFD921}"/>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C26FDF-48BA-DCBA-6227-656AFE0B4FB1}"/>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AC2B9554-D323-C119-16FC-94BF5F1C81D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F3A027-91F1-9330-7C65-3ED544C27CEA}"/>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19710548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3E013-13A7-4C9D-00CE-626262598E7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AB448F-1D47-877B-3CE5-75C3284D02B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08B5BE-0A63-02BA-761F-84537E02FCF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441AC5A-9C51-7002-E23F-79DDB710792C}"/>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6" name="Footer Placeholder 5">
            <a:extLst>
              <a:ext uri="{FF2B5EF4-FFF2-40B4-BE49-F238E27FC236}">
                <a16:creationId xmlns:a16="http://schemas.microsoft.com/office/drawing/2014/main" id="{55171394-940B-757A-5086-397C5051286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D6624B-08A2-1ED4-8A01-A31BA5D10EAB}"/>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26973306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A5DA15-1908-4431-A6D0-5416939CF4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7B0EF34D-0533-F14B-3DCD-6208BA6F6A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1EB772-B568-8CEE-B73A-3635690AAD3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A86CEB1C-371E-099A-6023-40E4671943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08F75CA-2AD6-BEC4-9463-E3DE9390F18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0A333FC-8822-85C9-7096-05E8CB94477B}"/>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8" name="Footer Placeholder 7">
            <a:extLst>
              <a:ext uri="{FF2B5EF4-FFF2-40B4-BE49-F238E27FC236}">
                <a16:creationId xmlns:a16="http://schemas.microsoft.com/office/drawing/2014/main" id="{0700C754-0C9A-BC9A-0A97-7847122045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D737CC4-F4DF-B473-7FEA-A80DACEAB639}"/>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3611262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72E5E-BF5F-B944-070B-D113B948B8C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F2B633F-A280-1ED8-3159-2E5ECFAD164E}"/>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4" name="Footer Placeholder 3">
            <a:extLst>
              <a:ext uri="{FF2B5EF4-FFF2-40B4-BE49-F238E27FC236}">
                <a16:creationId xmlns:a16="http://schemas.microsoft.com/office/drawing/2014/main" id="{0FAF82F4-7942-FB46-846B-47F0E029FBFB}"/>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94E266A-FD1F-5791-2AAE-46D7F8B4886D}"/>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35684195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850DB0-30F7-E166-BB80-EC1A1B3B8324}"/>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3" name="Footer Placeholder 2">
            <a:extLst>
              <a:ext uri="{FF2B5EF4-FFF2-40B4-BE49-F238E27FC236}">
                <a16:creationId xmlns:a16="http://schemas.microsoft.com/office/drawing/2014/main" id="{9B8FBA70-AF30-4F89-7AFA-CC8135CE770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E12C48A-1B0A-FAF5-C60A-A72FC0D7B8E9}"/>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3620947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3574B-AF12-84D1-00A7-208307152A6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ABAFA06-DF32-2A46-973F-15D30EEA94E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5FCA2BB-2A51-E3FF-E7AD-E67BDB1B0E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18EE7D6-BC93-2E82-1170-D250B14F6571}"/>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6" name="Footer Placeholder 5">
            <a:extLst>
              <a:ext uri="{FF2B5EF4-FFF2-40B4-BE49-F238E27FC236}">
                <a16:creationId xmlns:a16="http://schemas.microsoft.com/office/drawing/2014/main" id="{ABF70164-8536-E3FE-AF3A-E608E98B700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1F89A7-ECC6-01BB-A9F5-267AA2011548}"/>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1943026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CD514F-3C30-283D-93D6-835B8899DA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20A2F57-0E67-BAB6-BD86-4C210D923D7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648376A-7A8C-BDFA-C50C-02CE05952BE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E6CF53-7ABB-4041-F1E6-5E2BF30C308D}"/>
              </a:ext>
            </a:extLst>
          </p:cNvPr>
          <p:cNvSpPr>
            <a:spLocks noGrp="1"/>
          </p:cNvSpPr>
          <p:nvPr>
            <p:ph type="dt" sz="half" idx="10"/>
          </p:nvPr>
        </p:nvSpPr>
        <p:spPr/>
        <p:txBody>
          <a:bodyPr/>
          <a:lstStyle/>
          <a:p>
            <a:fld id="{6F2640B4-526C-0A46-9B2D-F22E327CEA8F}" type="datetimeFigureOut">
              <a:rPr lang="en-US" smtClean="0"/>
              <a:t>8/22/24</a:t>
            </a:fld>
            <a:endParaRPr lang="en-US"/>
          </a:p>
        </p:txBody>
      </p:sp>
      <p:sp>
        <p:nvSpPr>
          <p:cNvPr id="6" name="Footer Placeholder 5">
            <a:extLst>
              <a:ext uri="{FF2B5EF4-FFF2-40B4-BE49-F238E27FC236}">
                <a16:creationId xmlns:a16="http://schemas.microsoft.com/office/drawing/2014/main" id="{AC46E97D-2869-ADEB-9784-1AC93C09C9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B5250B-A7BD-AB29-4C8B-A416574E0346}"/>
              </a:ext>
            </a:extLst>
          </p:cNvPr>
          <p:cNvSpPr>
            <a:spLocks noGrp="1"/>
          </p:cNvSpPr>
          <p:nvPr>
            <p:ph type="sldNum" sz="quarter" idx="12"/>
          </p:nvPr>
        </p:nvSpPr>
        <p:spPr/>
        <p:txBody>
          <a:bodyPr/>
          <a:lstStyle/>
          <a:p>
            <a:fld id="{2FA32643-65DD-2445-90DF-3562C1FDCA5A}" type="slidenum">
              <a:rPr lang="en-US" smtClean="0"/>
              <a:t>‹#›</a:t>
            </a:fld>
            <a:endParaRPr lang="en-US"/>
          </a:p>
        </p:txBody>
      </p:sp>
    </p:spTree>
    <p:extLst>
      <p:ext uri="{BB962C8B-B14F-4D97-AF65-F5344CB8AC3E}">
        <p14:creationId xmlns:p14="http://schemas.microsoft.com/office/powerpoint/2010/main" val="41351125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35AA12-A2E4-FC2A-170B-DFAFD361136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194DC6C-8772-047A-D332-9AF2EF044D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7708525-C24C-F2D2-E092-0EF17A50F1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6F2640B4-526C-0A46-9B2D-F22E327CEA8F}" type="datetimeFigureOut">
              <a:rPr lang="en-US" smtClean="0"/>
              <a:t>8/22/24</a:t>
            </a:fld>
            <a:endParaRPr lang="en-US"/>
          </a:p>
        </p:txBody>
      </p:sp>
      <p:sp>
        <p:nvSpPr>
          <p:cNvPr id="5" name="Footer Placeholder 4">
            <a:extLst>
              <a:ext uri="{FF2B5EF4-FFF2-40B4-BE49-F238E27FC236}">
                <a16:creationId xmlns:a16="http://schemas.microsoft.com/office/drawing/2014/main" id="{1C8DE748-67BF-3105-9065-5DB85D0B5D7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FC3248F2-B207-2CDA-49B4-DC1EB79CAEF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FA32643-65DD-2445-90DF-3562C1FDCA5A}" type="slidenum">
              <a:rPr lang="en-US" smtClean="0"/>
              <a:t>‹#›</a:t>
            </a:fld>
            <a:endParaRPr lang="en-US"/>
          </a:p>
        </p:txBody>
      </p:sp>
    </p:spTree>
    <p:extLst>
      <p:ext uri="{BB962C8B-B14F-4D97-AF65-F5344CB8AC3E}">
        <p14:creationId xmlns:p14="http://schemas.microsoft.com/office/powerpoint/2010/main" val="16931720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85A00-557D-1E70-624A-75380AFC9E5F}"/>
              </a:ext>
            </a:extLst>
          </p:cNvPr>
          <p:cNvSpPr>
            <a:spLocks noGrp="1"/>
          </p:cNvSpPr>
          <p:nvPr>
            <p:ph type="ctrTitle"/>
          </p:nvPr>
        </p:nvSpPr>
        <p:spPr/>
        <p:txBody>
          <a:bodyPr/>
          <a:lstStyle/>
          <a:p>
            <a:r>
              <a:rPr lang="en-US" dirty="0"/>
              <a:t>Making a Good Graph</a:t>
            </a:r>
          </a:p>
        </p:txBody>
      </p:sp>
      <p:sp>
        <p:nvSpPr>
          <p:cNvPr id="3" name="Subtitle 2">
            <a:extLst>
              <a:ext uri="{FF2B5EF4-FFF2-40B4-BE49-F238E27FC236}">
                <a16:creationId xmlns:a16="http://schemas.microsoft.com/office/drawing/2014/main" id="{D1CD7058-87A9-DF29-1BC5-BFB46656F48C}"/>
              </a:ext>
            </a:extLst>
          </p:cNvPr>
          <p:cNvSpPr>
            <a:spLocks noGrp="1"/>
          </p:cNvSpPr>
          <p:nvPr>
            <p:ph type="subTitle" idx="1"/>
          </p:nvPr>
        </p:nvSpPr>
        <p:spPr/>
        <p:txBody>
          <a:bodyPr/>
          <a:lstStyle/>
          <a:p>
            <a:r>
              <a:rPr lang="en-US" dirty="0"/>
              <a:t>Because sometimes crayons are the best way to make your point</a:t>
            </a:r>
          </a:p>
        </p:txBody>
      </p:sp>
    </p:spTree>
    <p:extLst>
      <p:ext uri="{BB962C8B-B14F-4D97-AF65-F5344CB8AC3E}">
        <p14:creationId xmlns:p14="http://schemas.microsoft.com/office/powerpoint/2010/main" val="29492476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D233B0-11BA-43A2-F22A-1973E2C0A5B9}"/>
              </a:ext>
            </a:extLst>
          </p:cNvPr>
          <p:cNvSpPr>
            <a:spLocks noGrp="1"/>
          </p:cNvSpPr>
          <p:nvPr>
            <p:ph type="title"/>
          </p:nvPr>
        </p:nvSpPr>
        <p:spPr/>
        <p:txBody>
          <a:bodyPr/>
          <a:lstStyle/>
          <a:p>
            <a:r>
              <a:rPr lang="en-US" dirty="0"/>
              <a:t>The only exception:  Best fit curves</a:t>
            </a:r>
          </a:p>
        </p:txBody>
      </p:sp>
      <p:pic>
        <p:nvPicPr>
          <p:cNvPr id="6146" name="Picture 2" descr="Curve Fitting via Optimization - MATLAB &amp; Simulink - MathWorks Switzerland">
            <a:extLst>
              <a:ext uri="{FF2B5EF4-FFF2-40B4-BE49-F238E27FC236}">
                <a16:creationId xmlns:a16="http://schemas.microsoft.com/office/drawing/2014/main" id="{8F8A89AC-20E8-DA5B-2527-B5B2FCC7E1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1299" y="1930530"/>
            <a:ext cx="5689600" cy="4267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5D58361-632F-72B2-A5D2-BE876570E1EC}"/>
              </a:ext>
            </a:extLst>
          </p:cNvPr>
          <p:cNvSpPr txBox="1"/>
          <p:nvPr/>
        </p:nvSpPr>
        <p:spPr>
          <a:xfrm>
            <a:off x="6250899" y="2509858"/>
            <a:ext cx="5671279" cy="3108543"/>
          </a:xfrm>
          <a:prstGeom prst="rect">
            <a:avLst/>
          </a:prstGeom>
          <a:noFill/>
        </p:spPr>
        <p:txBody>
          <a:bodyPr wrap="square" rtlCol="0">
            <a:spAutoFit/>
          </a:bodyPr>
          <a:lstStyle/>
          <a:p>
            <a:r>
              <a:rPr lang="en-US" sz="2800" dirty="0"/>
              <a:t>Sometimes you’ll see data that look more accurate as a curve than as a line.  If this happens, draw a best fit curve</a:t>
            </a:r>
          </a:p>
          <a:p>
            <a:pPr marL="285750" indent="-285750">
              <a:buFont typeface="Arial" panose="020B0604020202020204" pitchFamily="34" charset="0"/>
              <a:buChar char="•"/>
            </a:pPr>
            <a:r>
              <a:rPr lang="en-US" sz="2800" dirty="0"/>
              <a:t>Important:  This is a judgment call.  If you get it wrong but it makes sense, you’re fine.</a:t>
            </a:r>
          </a:p>
        </p:txBody>
      </p:sp>
    </p:spTree>
    <p:extLst>
      <p:ext uri="{BB962C8B-B14F-4D97-AF65-F5344CB8AC3E}">
        <p14:creationId xmlns:p14="http://schemas.microsoft.com/office/powerpoint/2010/main" val="32803641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07702-F803-256D-6F59-9A395ECC1351}"/>
              </a:ext>
            </a:extLst>
          </p:cNvPr>
          <p:cNvSpPr>
            <a:spLocks noGrp="1"/>
          </p:cNvSpPr>
          <p:nvPr>
            <p:ph type="title"/>
          </p:nvPr>
        </p:nvSpPr>
        <p:spPr/>
        <p:txBody>
          <a:bodyPr/>
          <a:lstStyle/>
          <a:p>
            <a:r>
              <a:rPr lang="en-US" dirty="0"/>
              <a:t>Let’s do some graphing of our own!</a:t>
            </a:r>
          </a:p>
        </p:txBody>
      </p:sp>
      <p:pic>
        <p:nvPicPr>
          <p:cNvPr id="7172" name="Picture 4" descr="Graphing Fun! by Create and Explore | TPT">
            <a:extLst>
              <a:ext uri="{FF2B5EF4-FFF2-40B4-BE49-F238E27FC236}">
                <a16:creationId xmlns:a16="http://schemas.microsoft.com/office/drawing/2014/main" id="{2B3FBEBB-F481-3C50-AAFB-C4486EA6DA7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9355" y="2043137"/>
            <a:ext cx="6756643" cy="3803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4618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22DDA-DF24-1B0F-6B75-C5352D14288B}"/>
              </a:ext>
            </a:extLst>
          </p:cNvPr>
          <p:cNvSpPr>
            <a:spLocks noGrp="1"/>
          </p:cNvSpPr>
          <p:nvPr>
            <p:ph type="title"/>
          </p:nvPr>
        </p:nvSpPr>
        <p:spPr/>
        <p:txBody>
          <a:bodyPr/>
          <a:lstStyle/>
          <a:p>
            <a:r>
              <a:rPr lang="en-US" dirty="0"/>
              <a:t>What’s a graph?</a:t>
            </a:r>
          </a:p>
        </p:txBody>
      </p:sp>
      <p:sp>
        <p:nvSpPr>
          <p:cNvPr id="3" name="Content Placeholder 2">
            <a:extLst>
              <a:ext uri="{FF2B5EF4-FFF2-40B4-BE49-F238E27FC236}">
                <a16:creationId xmlns:a16="http://schemas.microsoft.com/office/drawing/2014/main" id="{892133BD-9AB5-9F5C-717E-3D42BBD16646}"/>
              </a:ext>
            </a:extLst>
          </p:cNvPr>
          <p:cNvSpPr>
            <a:spLocks noGrp="1"/>
          </p:cNvSpPr>
          <p:nvPr>
            <p:ph idx="1"/>
          </p:nvPr>
        </p:nvSpPr>
        <p:spPr>
          <a:xfrm>
            <a:off x="1298712" y="1825625"/>
            <a:ext cx="10055087" cy="4351338"/>
          </a:xfrm>
        </p:spPr>
        <p:txBody>
          <a:bodyPr>
            <a:normAutofit fontScale="92500" lnSpcReduction="20000"/>
          </a:bodyPr>
          <a:lstStyle/>
          <a:p>
            <a:pPr marL="0" indent="0">
              <a:buNone/>
            </a:pPr>
            <a:r>
              <a:rPr lang="en-US" dirty="0"/>
              <a:t>Graphs are pictures that describe how changes in one thing affect another thing.</a:t>
            </a:r>
          </a:p>
          <a:p>
            <a:pPr marL="0" indent="0">
              <a:buNone/>
            </a:pPr>
            <a:endParaRPr lang="en-US" dirty="0"/>
          </a:p>
          <a:p>
            <a:r>
              <a:rPr lang="en-US" dirty="0"/>
              <a:t>The thing that causes the change is called the independent variable.  This is the thing that you directly manipulate.</a:t>
            </a:r>
          </a:p>
          <a:p>
            <a:r>
              <a:rPr lang="en-US" dirty="0"/>
              <a:t>The thing that happens is called the dependent variable.  This is what you are interested in finding out.</a:t>
            </a:r>
          </a:p>
          <a:p>
            <a:pPr marL="0" indent="0">
              <a:buNone/>
            </a:pPr>
            <a:endParaRPr lang="en-US" dirty="0"/>
          </a:p>
          <a:p>
            <a:pPr marL="0" indent="0">
              <a:buNone/>
            </a:pPr>
            <a:r>
              <a:rPr lang="en-US" dirty="0"/>
              <a:t>Example:  In an experiment where you study how much money affects the willingness of people to go to work, the quantity of money is the independent variable and the willingness of people to work is the dependent variable.</a:t>
            </a:r>
          </a:p>
        </p:txBody>
      </p:sp>
    </p:spTree>
    <p:extLst>
      <p:ext uri="{BB962C8B-B14F-4D97-AF65-F5344CB8AC3E}">
        <p14:creationId xmlns:p14="http://schemas.microsoft.com/office/powerpoint/2010/main" val="23405425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68797-93ED-674D-0B49-6E775EA00531}"/>
              </a:ext>
            </a:extLst>
          </p:cNvPr>
          <p:cNvSpPr>
            <a:spLocks noGrp="1"/>
          </p:cNvSpPr>
          <p:nvPr>
            <p:ph type="title"/>
          </p:nvPr>
        </p:nvSpPr>
        <p:spPr/>
        <p:txBody>
          <a:bodyPr/>
          <a:lstStyle/>
          <a:p>
            <a:r>
              <a:rPr lang="en-US" dirty="0"/>
              <a:t>What does this look like?</a:t>
            </a:r>
          </a:p>
        </p:txBody>
      </p:sp>
      <p:sp>
        <p:nvSpPr>
          <p:cNvPr id="3" name="Content Placeholder 2">
            <a:extLst>
              <a:ext uri="{FF2B5EF4-FFF2-40B4-BE49-F238E27FC236}">
                <a16:creationId xmlns:a16="http://schemas.microsoft.com/office/drawing/2014/main" id="{A2E3C44A-D403-D66D-A22A-4A3CF8F68337}"/>
              </a:ext>
            </a:extLst>
          </p:cNvPr>
          <p:cNvSpPr>
            <a:spLocks noGrp="1"/>
          </p:cNvSpPr>
          <p:nvPr>
            <p:ph idx="1"/>
          </p:nvPr>
        </p:nvSpPr>
        <p:spPr>
          <a:xfrm>
            <a:off x="838200" y="1825625"/>
            <a:ext cx="6705600" cy="4351338"/>
          </a:xfrm>
        </p:spPr>
        <p:txBody>
          <a:bodyPr>
            <a:normAutofit fontScale="92500" lnSpcReduction="20000"/>
          </a:bodyPr>
          <a:lstStyle/>
          <a:p>
            <a:pPr marL="0" indent="0">
              <a:buNone/>
            </a:pPr>
            <a:r>
              <a:rPr lang="en-US" dirty="0"/>
              <a:t>Graphs have an x-axis and y-axis, each of which shows a variable.  </a:t>
            </a:r>
          </a:p>
          <a:p>
            <a:r>
              <a:rPr lang="en-US" dirty="0"/>
              <a:t>The x-axis is the one on the bottom of the graph that goes left to right.  It is always the independent variable.  (Note:  If “time” is a variable, it is </a:t>
            </a:r>
            <a:r>
              <a:rPr lang="en-US" i="1" dirty="0"/>
              <a:t>always</a:t>
            </a:r>
            <a:r>
              <a:rPr lang="en-US" dirty="0"/>
              <a:t> the independent variable).</a:t>
            </a:r>
          </a:p>
          <a:p>
            <a:r>
              <a:rPr lang="en-US" dirty="0"/>
              <a:t>The y-axis is the one on the left of the graph that goes top to bottom.  It is always the independent variable.</a:t>
            </a:r>
          </a:p>
          <a:p>
            <a:pPr marL="0" indent="0">
              <a:buNone/>
            </a:pPr>
            <a:r>
              <a:rPr lang="en-US" dirty="0"/>
              <a:t>Handy tip:  If time is a variable (and it frequently is), it’s always an independent variable and goes on the x-axis.</a:t>
            </a:r>
          </a:p>
        </p:txBody>
      </p:sp>
      <p:pic>
        <p:nvPicPr>
          <p:cNvPr id="1026" name="Picture 2">
            <a:extLst>
              <a:ext uri="{FF2B5EF4-FFF2-40B4-BE49-F238E27FC236}">
                <a16:creationId xmlns:a16="http://schemas.microsoft.com/office/drawing/2014/main" id="{FB7486B4-1166-77E1-4108-80B85336DA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25" y="2468561"/>
            <a:ext cx="3979586" cy="28387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5384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D4334C-9FF8-3603-EAA1-6028BA7F52FE}"/>
              </a:ext>
            </a:extLst>
          </p:cNvPr>
          <p:cNvSpPr>
            <a:spLocks noGrp="1"/>
          </p:cNvSpPr>
          <p:nvPr>
            <p:ph type="title"/>
          </p:nvPr>
        </p:nvSpPr>
        <p:spPr/>
        <p:txBody>
          <a:bodyPr/>
          <a:lstStyle/>
          <a:p>
            <a:r>
              <a:rPr lang="en-US" dirty="0"/>
              <a:t>The necessary parts of all graphs</a:t>
            </a:r>
          </a:p>
        </p:txBody>
      </p:sp>
      <p:sp>
        <p:nvSpPr>
          <p:cNvPr id="3" name="Content Placeholder 2">
            <a:extLst>
              <a:ext uri="{FF2B5EF4-FFF2-40B4-BE49-F238E27FC236}">
                <a16:creationId xmlns:a16="http://schemas.microsoft.com/office/drawing/2014/main" id="{F0F409F4-FFA5-6191-AC66-87147B710279}"/>
              </a:ext>
            </a:extLst>
          </p:cNvPr>
          <p:cNvSpPr>
            <a:spLocks noGrp="1"/>
          </p:cNvSpPr>
          <p:nvPr>
            <p:ph idx="1"/>
          </p:nvPr>
        </p:nvSpPr>
        <p:spPr>
          <a:xfrm>
            <a:off x="1195390" y="1690688"/>
            <a:ext cx="10515600" cy="4351338"/>
          </a:xfrm>
        </p:spPr>
        <p:txBody>
          <a:bodyPr>
            <a:normAutofit/>
          </a:bodyPr>
          <a:lstStyle/>
          <a:p>
            <a:pPr marL="514350" indent="-514350">
              <a:buFont typeface="+mj-lt"/>
              <a:buAutoNum type="arabicPeriod"/>
            </a:pPr>
            <a:r>
              <a:rPr lang="en-US" dirty="0"/>
              <a:t>It’s a line graph, with a best-fit line showing data</a:t>
            </a:r>
          </a:p>
          <a:p>
            <a:pPr marL="514350" indent="-514350">
              <a:buFont typeface="+mj-lt"/>
              <a:buAutoNum type="arabicPeriod"/>
            </a:pPr>
            <a:r>
              <a:rPr lang="en-US" dirty="0"/>
              <a:t>x- and y-axes labeled, including units</a:t>
            </a:r>
          </a:p>
          <a:p>
            <a:pPr marL="514350" indent="-514350">
              <a:buFont typeface="+mj-lt"/>
              <a:buAutoNum type="arabicPeriod"/>
            </a:pPr>
            <a:r>
              <a:rPr lang="en-US" dirty="0"/>
              <a:t>Title:  “The dependence of [dependent variable] on [independent variable].” </a:t>
            </a:r>
          </a:p>
          <a:p>
            <a:pPr marL="514350" indent="-514350">
              <a:buFont typeface="+mj-lt"/>
              <a:buAutoNum type="arabicPeriod"/>
            </a:pPr>
            <a:r>
              <a:rPr lang="en-US" dirty="0"/>
              <a:t>Take up all available space.  A very small graph makes it hard to see what’s happening.</a:t>
            </a:r>
          </a:p>
          <a:p>
            <a:pPr marL="514350" indent="-514350">
              <a:buFont typeface="+mj-lt"/>
              <a:buAutoNum type="arabicPeriod"/>
            </a:pPr>
            <a:r>
              <a:rPr lang="en-US" dirty="0"/>
              <a:t>Don’t skip anything.  Both axes have to go from 0 to [whatever].</a:t>
            </a:r>
          </a:p>
        </p:txBody>
      </p:sp>
    </p:spTree>
    <p:extLst>
      <p:ext uri="{BB962C8B-B14F-4D97-AF65-F5344CB8AC3E}">
        <p14:creationId xmlns:p14="http://schemas.microsoft.com/office/powerpoint/2010/main" val="14997273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C297C7-0A79-F1F2-4BCC-B59A4030C499}"/>
              </a:ext>
            </a:extLst>
          </p:cNvPr>
          <p:cNvSpPr>
            <a:spLocks noGrp="1"/>
          </p:cNvSpPr>
          <p:nvPr>
            <p:ph type="title"/>
          </p:nvPr>
        </p:nvSpPr>
        <p:spPr/>
        <p:txBody>
          <a:bodyPr/>
          <a:lstStyle/>
          <a:p>
            <a:r>
              <a:rPr lang="en-US" dirty="0"/>
              <a:t>Let’s see a good graph</a:t>
            </a:r>
          </a:p>
        </p:txBody>
      </p:sp>
      <p:pic>
        <p:nvPicPr>
          <p:cNvPr id="2050" name="Picture 2">
            <a:extLst>
              <a:ext uri="{FF2B5EF4-FFF2-40B4-BE49-F238E27FC236}">
                <a16:creationId xmlns:a16="http://schemas.microsoft.com/office/drawing/2014/main" id="{F77FA508-5B00-66DE-85C9-251B478394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0542" y="1762987"/>
            <a:ext cx="5390277" cy="36091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DAA88EF-C9A0-F76D-8E09-033AF01C32BD}"/>
              </a:ext>
            </a:extLst>
          </p:cNvPr>
          <p:cNvSpPr txBox="1"/>
          <p:nvPr/>
        </p:nvSpPr>
        <p:spPr>
          <a:xfrm>
            <a:off x="6730584" y="2098923"/>
            <a:ext cx="4863059" cy="3231654"/>
          </a:xfrm>
          <a:prstGeom prst="rect">
            <a:avLst/>
          </a:prstGeom>
          <a:noFill/>
        </p:spPr>
        <p:txBody>
          <a:bodyPr wrap="square" rtlCol="0">
            <a:spAutoFit/>
          </a:bodyPr>
          <a:lstStyle/>
          <a:p>
            <a:pPr marL="285750" indent="-285750">
              <a:buFont typeface="Arial" panose="020B0604020202020204" pitchFamily="34" charset="0"/>
              <a:buChar char="•"/>
            </a:pPr>
            <a:r>
              <a:rPr lang="en-US" sz="2400" dirty="0"/>
              <a:t>It’s a best-fit line graph</a:t>
            </a:r>
          </a:p>
          <a:p>
            <a:pPr marL="285750" indent="-285750">
              <a:buFont typeface="Arial" panose="020B0604020202020204" pitchFamily="34" charset="0"/>
              <a:buChar char="•"/>
            </a:pPr>
            <a:r>
              <a:rPr lang="en-US" sz="2400" dirty="0"/>
              <a:t>The axes are labeled, including units.</a:t>
            </a:r>
          </a:p>
          <a:p>
            <a:pPr marL="285750" indent="-285750">
              <a:buFont typeface="Arial" panose="020B0604020202020204" pitchFamily="34" charset="0"/>
              <a:buChar char="•"/>
            </a:pPr>
            <a:r>
              <a:rPr lang="en-US" sz="2400" dirty="0"/>
              <a:t>The title is written correctly</a:t>
            </a:r>
          </a:p>
          <a:p>
            <a:pPr marL="285750" indent="-285750">
              <a:buFont typeface="Arial" panose="020B0604020202020204" pitchFamily="34" charset="0"/>
              <a:buChar char="•"/>
            </a:pPr>
            <a:r>
              <a:rPr lang="en-US" sz="2400" dirty="0"/>
              <a:t>It takes up the entire available space</a:t>
            </a:r>
          </a:p>
          <a:p>
            <a:pPr marL="285750" indent="-285750">
              <a:buFont typeface="Arial" panose="020B0604020202020204" pitchFamily="34" charset="0"/>
              <a:buChar char="•"/>
            </a:pPr>
            <a:r>
              <a:rPr lang="en-US" sz="2400" dirty="0"/>
              <a:t>All of the data is shown</a:t>
            </a:r>
          </a:p>
          <a:p>
            <a:endParaRPr lang="en-US" dirty="0"/>
          </a:p>
          <a:p>
            <a:endParaRPr lang="en-US" dirty="0"/>
          </a:p>
        </p:txBody>
      </p:sp>
    </p:spTree>
    <p:extLst>
      <p:ext uri="{BB962C8B-B14F-4D97-AF65-F5344CB8AC3E}">
        <p14:creationId xmlns:p14="http://schemas.microsoft.com/office/powerpoint/2010/main" val="5776846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7C1D-4662-BBEF-F922-A18ECFC7733A}"/>
              </a:ext>
            </a:extLst>
          </p:cNvPr>
          <p:cNvSpPr>
            <a:spLocks noGrp="1"/>
          </p:cNvSpPr>
          <p:nvPr>
            <p:ph type="title"/>
          </p:nvPr>
        </p:nvSpPr>
        <p:spPr/>
        <p:txBody>
          <a:bodyPr/>
          <a:lstStyle/>
          <a:p>
            <a:r>
              <a:rPr lang="en-US" dirty="0"/>
              <a:t>Why do we do things this way? (Part 1)</a:t>
            </a:r>
          </a:p>
        </p:txBody>
      </p:sp>
      <p:pic>
        <p:nvPicPr>
          <p:cNvPr id="4" name="Picture 2">
            <a:extLst>
              <a:ext uri="{FF2B5EF4-FFF2-40B4-BE49-F238E27FC236}">
                <a16:creationId xmlns:a16="http://schemas.microsoft.com/office/drawing/2014/main" id="{911D082C-A605-019D-16C9-9883ED0D43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7930" y="2165198"/>
            <a:ext cx="5073578" cy="339706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38DE1E8-78C7-DFD6-9FBC-B7DBDE76B767}"/>
              </a:ext>
            </a:extLst>
          </p:cNvPr>
          <p:cNvSpPr txBox="1"/>
          <p:nvPr/>
        </p:nvSpPr>
        <p:spPr>
          <a:xfrm>
            <a:off x="5321508" y="1786238"/>
            <a:ext cx="6455107" cy="4154984"/>
          </a:xfrm>
          <a:prstGeom prst="rect">
            <a:avLst/>
          </a:prstGeom>
          <a:noFill/>
        </p:spPr>
        <p:txBody>
          <a:bodyPr wrap="square" rtlCol="0">
            <a:spAutoFit/>
          </a:bodyPr>
          <a:lstStyle/>
          <a:p>
            <a:r>
              <a:rPr lang="en-US" sz="2400" dirty="0"/>
              <a:t>Why a best fit line graph?  </a:t>
            </a:r>
          </a:p>
          <a:p>
            <a:pPr marL="342900" indent="-342900">
              <a:buFont typeface="Arial" panose="020B0604020202020204" pitchFamily="34" charset="0"/>
              <a:buChar char="•"/>
            </a:pPr>
            <a:r>
              <a:rPr lang="en-US" sz="2400" dirty="0"/>
              <a:t>Our data aren’t perfect.  They can show us the trends of what’s happening, but we need to show that our data can show natural variation.</a:t>
            </a:r>
          </a:p>
          <a:p>
            <a:pPr marL="342900" indent="-342900">
              <a:buFont typeface="Arial" panose="020B0604020202020204" pitchFamily="34" charset="0"/>
              <a:buChar char="•"/>
            </a:pPr>
            <a:r>
              <a:rPr lang="en-US" sz="2400" dirty="0"/>
              <a:t>Your line may differ from that of another group.  The exact line you draw is a judgment call, so don’t worry too much about it.</a:t>
            </a:r>
          </a:p>
          <a:p>
            <a:pPr marL="342900" indent="-342900">
              <a:buFont typeface="Arial" panose="020B0604020202020204" pitchFamily="34" charset="0"/>
              <a:buChar char="•"/>
            </a:pPr>
            <a:r>
              <a:rPr lang="en-US" sz="2400" dirty="0"/>
              <a:t>Other types of graphs (bar graphs, pie charts, etc.) are good for showing different types of data.</a:t>
            </a:r>
          </a:p>
        </p:txBody>
      </p:sp>
    </p:spTree>
    <p:extLst>
      <p:ext uri="{BB962C8B-B14F-4D97-AF65-F5344CB8AC3E}">
        <p14:creationId xmlns:p14="http://schemas.microsoft.com/office/powerpoint/2010/main" val="36200070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7C1D-4662-BBEF-F922-A18ECFC7733A}"/>
              </a:ext>
            </a:extLst>
          </p:cNvPr>
          <p:cNvSpPr>
            <a:spLocks noGrp="1"/>
          </p:cNvSpPr>
          <p:nvPr>
            <p:ph type="title"/>
          </p:nvPr>
        </p:nvSpPr>
        <p:spPr/>
        <p:txBody>
          <a:bodyPr/>
          <a:lstStyle/>
          <a:p>
            <a:r>
              <a:rPr lang="en-US" dirty="0"/>
              <a:t>Why do we do things this way? (Part 2)</a:t>
            </a:r>
          </a:p>
        </p:txBody>
      </p:sp>
      <p:pic>
        <p:nvPicPr>
          <p:cNvPr id="4" name="Picture 2">
            <a:extLst>
              <a:ext uri="{FF2B5EF4-FFF2-40B4-BE49-F238E27FC236}">
                <a16:creationId xmlns:a16="http://schemas.microsoft.com/office/drawing/2014/main" id="{911D082C-A605-019D-16C9-9883ED0D43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584" y="1814282"/>
            <a:ext cx="6474937" cy="43353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38DE1E8-78C7-DFD6-9FBC-B7DBDE76B767}"/>
              </a:ext>
            </a:extLst>
          </p:cNvPr>
          <p:cNvSpPr txBox="1"/>
          <p:nvPr/>
        </p:nvSpPr>
        <p:spPr>
          <a:xfrm>
            <a:off x="6895475" y="1818030"/>
            <a:ext cx="5042941" cy="3785652"/>
          </a:xfrm>
          <a:prstGeom prst="rect">
            <a:avLst/>
          </a:prstGeom>
          <a:noFill/>
        </p:spPr>
        <p:txBody>
          <a:bodyPr wrap="square" rtlCol="0">
            <a:spAutoFit/>
          </a:bodyPr>
          <a:lstStyle/>
          <a:p>
            <a:r>
              <a:rPr lang="en-US" sz="2400" dirty="0"/>
              <a:t>Labels:</a:t>
            </a:r>
          </a:p>
          <a:p>
            <a:pPr marL="342900" indent="-342900">
              <a:buFont typeface="Arial" panose="020B0604020202020204" pitchFamily="34" charset="0"/>
              <a:buChar char="•"/>
            </a:pPr>
            <a:r>
              <a:rPr lang="en-US" sz="2400" dirty="0"/>
              <a:t>Naming the graph indicates what the graph is telling us.  It lets us know what thing is causing another thing to (potentially) happen.</a:t>
            </a:r>
          </a:p>
          <a:p>
            <a:pPr marL="342900" indent="-342900">
              <a:buFont typeface="Arial" panose="020B0604020202020204" pitchFamily="34" charset="0"/>
              <a:buChar char="•"/>
            </a:pPr>
            <a:r>
              <a:rPr lang="en-US" sz="2400" dirty="0"/>
              <a:t>Labeling the axes tells us what the data mean.  Without good labeling, we have no idea what the graph is telling us.</a:t>
            </a:r>
          </a:p>
        </p:txBody>
      </p:sp>
    </p:spTree>
    <p:extLst>
      <p:ext uri="{BB962C8B-B14F-4D97-AF65-F5344CB8AC3E}">
        <p14:creationId xmlns:p14="http://schemas.microsoft.com/office/powerpoint/2010/main" val="2885051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7C1D-4662-BBEF-F922-A18ECFC7733A}"/>
              </a:ext>
            </a:extLst>
          </p:cNvPr>
          <p:cNvSpPr>
            <a:spLocks noGrp="1"/>
          </p:cNvSpPr>
          <p:nvPr>
            <p:ph type="title"/>
          </p:nvPr>
        </p:nvSpPr>
        <p:spPr/>
        <p:txBody>
          <a:bodyPr/>
          <a:lstStyle/>
          <a:p>
            <a:r>
              <a:rPr lang="en-US" dirty="0"/>
              <a:t>Why do we do things this way? (Part 3)</a:t>
            </a:r>
          </a:p>
        </p:txBody>
      </p:sp>
      <p:pic>
        <p:nvPicPr>
          <p:cNvPr id="4" name="Picture 2">
            <a:extLst>
              <a:ext uri="{FF2B5EF4-FFF2-40B4-BE49-F238E27FC236}">
                <a16:creationId xmlns:a16="http://schemas.microsoft.com/office/drawing/2014/main" id="{911D082C-A605-019D-16C9-9883ED0D43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7177" y="2743673"/>
            <a:ext cx="1695137" cy="113499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38DE1E8-78C7-DFD6-9FBC-B7DBDE76B767}"/>
              </a:ext>
            </a:extLst>
          </p:cNvPr>
          <p:cNvSpPr txBox="1"/>
          <p:nvPr/>
        </p:nvSpPr>
        <p:spPr>
          <a:xfrm>
            <a:off x="6096000" y="2552548"/>
            <a:ext cx="5042941" cy="1200329"/>
          </a:xfrm>
          <a:prstGeom prst="rect">
            <a:avLst/>
          </a:prstGeom>
          <a:noFill/>
        </p:spPr>
        <p:txBody>
          <a:bodyPr wrap="square" rtlCol="0">
            <a:spAutoFit/>
          </a:bodyPr>
          <a:lstStyle/>
          <a:p>
            <a:r>
              <a:rPr lang="en-US" sz="2400" dirty="0"/>
              <a:t>Taking all available space:</a:t>
            </a:r>
          </a:p>
          <a:p>
            <a:pPr marL="342900" indent="-342900">
              <a:buFont typeface="Arial" panose="020B0604020202020204" pitchFamily="34" charset="0"/>
              <a:buChar char="•"/>
            </a:pPr>
            <a:r>
              <a:rPr lang="en-US" sz="2400" dirty="0"/>
              <a:t>If you make your graph very tiny, it’s very difficult to use.*</a:t>
            </a:r>
          </a:p>
        </p:txBody>
      </p:sp>
      <p:sp>
        <p:nvSpPr>
          <p:cNvPr id="3" name="TextBox 2">
            <a:extLst>
              <a:ext uri="{FF2B5EF4-FFF2-40B4-BE49-F238E27FC236}">
                <a16:creationId xmlns:a16="http://schemas.microsoft.com/office/drawing/2014/main" id="{941D1C58-515B-1C18-D5AF-FE226DE11A1B}"/>
              </a:ext>
            </a:extLst>
          </p:cNvPr>
          <p:cNvSpPr txBox="1"/>
          <p:nvPr/>
        </p:nvSpPr>
        <p:spPr>
          <a:xfrm>
            <a:off x="8994098" y="6308209"/>
            <a:ext cx="3372787" cy="369332"/>
          </a:xfrm>
          <a:prstGeom prst="rect">
            <a:avLst/>
          </a:prstGeom>
          <a:noFill/>
        </p:spPr>
        <p:txBody>
          <a:bodyPr wrap="square" rtlCol="0">
            <a:spAutoFit/>
          </a:bodyPr>
          <a:lstStyle/>
          <a:p>
            <a:r>
              <a:rPr lang="en-US" i="1" dirty="0"/>
              <a:t>* Unless you are very tiny, too</a:t>
            </a:r>
          </a:p>
        </p:txBody>
      </p:sp>
    </p:spTree>
    <p:extLst>
      <p:ext uri="{BB962C8B-B14F-4D97-AF65-F5344CB8AC3E}">
        <p14:creationId xmlns:p14="http://schemas.microsoft.com/office/powerpoint/2010/main" val="25038270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267C1D-4662-BBEF-F922-A18ECFC7733A}"/>
              </a:ext>
            </a:extLst>
          </p:cNvPr>
          <p:cNvSpPr>
            <a:spLocks noGrp="1"/>
          </p:cNvSpPr>
          <p:nvPr>
            <p:ph type="title"/>
          </p:nvPr>
        </p:nvSpPr>
        <p:spPr/>
        <p:txBody>
          <a:bodyPr/>
          <a:lstStyle/>
          <a:p>
            <a:r>
              <a:rPr lang="en-US" dirty="0"/>
              <a:t>Why do we do things this way? (Part 4)</a:t>
            </a:r>
          </a:p>
        </p:txBody>
      </p:sp>
      <p:sp>
        <p:nvSpPr>
          <p:cNvPr id="5" name="TextBox 4">
            <a:extLst>
              <a:ext uri="{FF2B5EF4-FFF2-40B4-BE49-F238E27FC236}">
                <a16:creationId xmlns:a16="http://schemas.microsoft.com/office/drawing/2014/main" id="{A38DE1E8-78C7-DFD6-9FBC-B7DBDE76B767}"/>
              </a:ext>
            </a:extLst>
          </p:cNvPr>
          <p:cNvSpPr txBox="1"/>
          <p:nvPr/>
        </p:nvSpPr>
        <p:spPr>
          <a:xfrm>
            <a:off x="6200931" y="1784058"/>
            <a:ext cx="5042941" cy="3785652"/>
          </a:xfrm>
          <a:prstGeom prst="rect">
            <a:avLst/>
          </a:prstGeom>
          <a:noFill/>
        </p:spPr>
        <p:txBody>
          <a:bodyPr wrap="square" rtlCol="0">
            <a:spAutoFit/>
          </a:bodyPr>
          <a:lstStyle/>
          <a:p>
            <a:r>
              <a:rPr lang="en-US" sz="2400" dirty="0"/>
              <a:t>Show all the data</a:t>
            </a:r>
          </a:p>
          <a:p>
            <a:pPr marL="342900" indent="-342900">
              <a:buFont typeface="Arial" panose="020B0604020202020204" pitchFamily="34" charset="0"/>
              <a:buChar char="•"/>
            </a:pPr>
            <a:r>
              <a:rPr lang="en-US" sz="2400" dirty="0"/>
              <a:t>This keeps you from fooling people into thinking the wrong thing.</a:t>
            </a:r>
          </a:p>
          <a:p>
            <a:pPr marL="342900" indent="-342900">
              <a:buFont typeface="Arial" panose="020B0604020202020204" pitchFamily="34" charset="0"/>
              <a:buChar char="•"/>
            </a:pPr>
            <a:r>
              <a:rPr lang="en-US" sz="2400" dirty="0"/>
              <a:t>This graph makes it look like GDP more than doubled between 2009 and 2016.  In reality, the graph shows it only increased by 12%</a:t>
            </a:r>
          </a:p>
          <a:p>
            <a:pPr marL="342900" indent="-342900">
              <a:buFont typeface="Arial" panose="020B0604020202020204" pitchFamily="34" charset="0"/>
              <a:buChar char="•"/>
            </a:pPr>
            <a:r>
              <a:rPr lang="en-US" sz="2400" dirty="0"/>
              <a:t>This is frequently done to make data look more dramatic.</a:t>
            </a:r>
          </a:p>
        </p:txBody>
      </p:sp>
      <p:pic>
        <p:nvPicPr>
          <p:cNvPr id="5122" name="Picture 2" descr="US economy under Obama 2009-2017 - Economics Help">
            <a:extLst>
              <a:ext uri="{FF2B5EF4-FFF2-40B4-BE49-F238E27FC236}">
                <a16:creationId xmlns:a16="http://schemas.microsoft.com/office/drawing/2014/main" id="{9606903D-9004-5E5D-6DB5-C0C11DEC88E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3977" y="1690688"/>
            <a:ext cx="4271242" cy="397239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DDB0861-3B23-2DD3-AD46-ACAABEFF9823}"/>
              </a:ext>
            </a:extLst>
          </p:cNvPr>
          <p:cNvSpPr txBox="1"/>
          <p:nvPr/>
        </p:nvSpPr>
        <p:spPr>
          <a:xfrm>
            <a:off x="7689954" y="6026046"/>
            <a:ext cx="4392118" cy="646331"/>
          </a:xfrm>
          <a:prstGeom prst="rect">
            <a:avLst/>
          </a:prstGeom>
          <a:noFill/>
        </p:spPr>
        <p:txBody>
          <a:bodyPr wrap="square" rtlCol="0">
            <a:spAutoFit/>
          </a:bodyPr>
          <a:lstStyle/>
          <a:p>
            <a:r>
              <a:rPr lang="en-US" i="1" dirty="0"/>
              <a:t>This graph also doesn’t show a best fit line, so it’s really pretty lousy.</a:t>
            </a:r>
          </a:p>
        </p:txBody>
      </p:sp>
    </p:spTree>
    <p:extLst>
      <p:ext uri="{BB962C8B-B14F-4D97-AF65-F5344CB8AC3E}">
        <p14:creationId xmlns:p14="http://schemas.microsoft.com/office/powerpoint/2010/main" val="30947425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77</TotalTime>
  <Words>679</Words>
  <Application>Microsoft Macintosh PowerPoint</Application>
  <PresentationFormat>Widescreen</PresentationFormat>
  <Paragraphs>49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Aptos</vt:lpstr>
      <vt:lpstr>Aptos Display</vt:lpstr>
      <vt:lpstr>Arial</vt:lpstr>
      <vt:lpstr>Office Theme</vt:lpstr>
      <vt:lpstr>Making a Good Graph</vt:lpstr>
      <vt:lpstr>What’s a graph?</vt:lpstr>
      <vt:lpstr>What does this look like?</vt:lpstr>
      <vt:lpstr>The necessary parts of all graphs</vt:lpstr>
      <vt:lpstr>Let’s see a good graph</vt:lpstr>
      <vt:lpstr>Why do we do things this way? (Part 1)</vt:lpstr>
      <vt:lpstr>Why do we do things this way? (Part 2)</vt:lpstr>
      <vt:lpstr>Why do we do things this way? (Part 3)</vt:lpstr>
      <vt:lpstr>Why do we do things this way? (Part 4)</vt:lpstr>
      <vt:lpstr>The only exception:  Best fit curves</vt:lpstr>
      <vt:lpstr>Let’s do some graphing of our own!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a Good Graph</dc:title>
  <dc:creator>Ian Guch</dc:creator>
  <cp:lastModifiedBy>Ian Guch</cp:lastModifiedBy>
  <cp:revision>3</cp:revision>
  <dcterms:created xsi:type="dcterms:W3CDTF">2024-08-22T10:55:31Z</dcterms:created>
  <dcterms:modified xsi:type="dcterms:W3CDTF">2024-08-22T12:13:12Z</dcterms:modified>
</cp:coreProperties>
</file>